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6858000" cx="12192000"/>
  <p:notesSz cx="7099300" cy="10234600"/>
  <p:embeddedFontLst>
    <p:embeddedFont>
      <p:font typeface="Noto Sans Symbols"/>
      <p:regular r:id="rId42"/>
      <p:bold r:id="rId43"/>
    </p:embeddedFont>
    <p:embeddedFont>
      <p:font typeface="Gill Sans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iG919dtdwzhunEW2lGQhwgeov+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0A0E28-F56F-4C51-AE8F-991FEBEF6C94}">
  <a:tblStyle styleId="{C20A0E28-F56F-4C51-AE8F-991FEBEF6C9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6BB4B96-7B65-45F9-8DD7-709C806F9A5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NotoSansSymbols-regular.fntdata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GillSans-regular.fntdata"/><Relationship Id="rId21" Type="http://schemas.openxmlformats.org/officeDocument/2006/relationships/slide" Target="slides/slide14.xml"/><Relationship Id="rId43" Type="http://schemas.openxmlformats.org/officeDocument/2006/relationships/font" Target="fonts/NotoSansSymbols-bold.fntdata"/><Relationship Id="rId24" Type="http://schemas.openxmlformats.org/officeDocument/2006/relationships/slide" Target="slides/slide17.xml"/><Relationship Id="rId46" Type="http://customschemas.google.com/relationships/presentationmetadata" Target="metadata"/><Relationship Id="rId23" Type="http://schemas.openxmlformats.org/officeDocument/2006/relationships/slide" Target="slides/slide16.xml"/><Relationship Id="rId45" Type="http://schemas.openxmlformats.org/officeDocument/2006/relationships/font" Target="fonts/Gill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7504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912"/>
              <a:buFont typeface="Noto Sans Symbols"/>
              <a:buNone/>
            </a:pPr>
            <a:r>
              <a:rPr lang="pt-BR" sz="12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Dez é maior que sete. </a:t>
            </a:r>
            <a:endParaRPr/>
          </a:p>
          <a:p>
            <a:pPr indent="0" lvl="1" marL="27504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912"/>
              <a:buFont typeface="Noto Sans Symbols"/>
              <a:buNone/>
            </a:pPr>
            <a:r>
              <a:rPr lang="pt-BR" sz="12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Buenos Aires é a capital do Chile.</a:t>
            </a:r>
            <a:endParaRPr/>
          </a:p>
          <a:p>
            <a:pPr indent="0" lvl="1" marL="27504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912"/>
              <a:buFont typeface="Noto Sans Symbols"/>
              <a:buNone/>
            </a:pPr>
            <a:r>
              <a:rPr lang="pt-BR" sz="12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1 + 2 = 3 ou 2 + 3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Se beber, não dirija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B -&gt; ~D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Se dirigir, não beba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D -&gt; ~B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Se Angelo mentiu, então ele é culpado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M -&gt; 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~C -&gt; ~M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S v E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F v ~S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V v ~E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~V    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(v)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v E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(F)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=&gt; V'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(v)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v ~S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(F)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(F)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v ~E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(v)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~V</a:t>
            </a:r>
            <a:r>
              <a:rPr baseline="-25000" lang="pt-B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(v)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     =&gt; V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0e88127a_0_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df0e88127a_0_0:notes"/>
          <p:cNvSpPr txBox="1"/>
          <p:nvPr>
            <p:ph idx="1" type="body"/>
          </p:nvPr>
        </p:nvSpPr>
        <p:spPr>
          <a:xfrm>
            <a:off x="709613" y="4926013"/>
            <a:ext cx="5680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df0e88127a_0_0:notes"/>
          <p:cNvSpPr txBox="1"/>
          <p:nvPr>
            <p:ph idx="12" type="sldNum"/>
          </p:nvPr>
        </p:nvSpPr>
        <p:spPr>
          <a:xfrm>
            <a:off x="4021138" y="9721850"/>
            <a:ext cx="3076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479425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3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/>
          <p:nvPr>
            <p:ph idx="1" type="body"/>
          </p:nvPr>
        </p:nvSpPr>
        <p:spPr>
          <a:xfrm>
            <a:off x="0" y="1986116"/>
            <a:ext cx="12192000" cy="487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0"/>
          <p:cNvSpPr txBox="1"/>
          <p:nvPr>
            <p:ph type="title"/>
          </p:nvPr>
        </p:nvSpPr>
        <p:spPr>
          <a:xfrm>
            <a:off x="0" y="1"/>
            <a:ext cx="12192000" cy="1282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37"/>
          <p:cNvSpPr txBox="1"/>
          <p:nvPr>
            <p:ph idx="1" type="body"/>
          </p:nvPr>
        </p:nvSpPr>
        <p:spPr>
          <a:xfrm>
            <a:off x="0" y="1986116"/>
            <a:ext cx="12192000" cy="487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wired.com/photos/593240ca58b0d64bb35d07ce/4:3/w_660,c_limit/hexwave.gif"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96126"/>
            <a:ext cx="12192000" cy="376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0" y="2463320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Fundamentos Computacionais</a:t>
            </a:r>
            <a:endParaRPr/>
          </a:p>
        </p:txBody>
      </p:sp>
      <p:pic>
        <p:nvPicPr>
          <p:cNvPr descr="Resultado de imagem para faculdades senac logo" id="103" name="Google Shape;1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35" y="188640"/>
            <a:ext cx="2769539" cy="108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ser afirmativa ou negativa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 ser possível classificar a frase como verdadeira ou falsa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são proposições:</a:t>
            </a:r>
            <a:endParaRPr/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Frases interrogativas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Frases exclamativas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Proposição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uma oração declarativa que pode ser classificada como verdadeira ou falsa, mas não as duas.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Quais são proposições? </a:t>
            </a:r>
            <a:endParaRPr/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Dez é maior que sete. </a:t>
            </a:r>
            <a:endParaRPr/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Como está você?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Buenos Aires é a capital do Chile.</a:t>
            </a:r>
            <a:endParaRPr/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1 + 2 = 3 ou 2 + 3 = 5</a:t>
            </a:r>
            <a:endParaRPr/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Compre 2 aspirinas.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Proposição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0" y="1340640"/>
            <a:ext cx="12192000" cy="357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Negação (não)</a:t>
            </a:r>
            <a:endParaRPr/>
          </a:p>
          <a:p>
            <a:pPr indent="-227075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Conjunção (e)</a:t>
            </a:r>
            <a:endParaRPr/>
          </a:p>
          <a:p>
            <a:pPr indent="-227075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Disjunção (ou)</a:t>
            </a:r>
            <a:endParaRPr/>
          </a:p>
          <a:p>
            <a:pPr indent="-227075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Condicional (se... então)</a:t>
            </a:r>
            <a:endParaRPr/>
          </a:p>
          <a:p>
            <a:pPr indent="-227075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Bicondicional (se, somente se, então)</a:t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Conectivos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/>
          <p:nvPr/>
        </p:nvSpPr>
        <p:spPr>
          <a:xfrm>
            <a:off x="0" y="1412640"/>
            <a:ext cx="12192000" cy="357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tabela-verdade é uma tabela que descreve os valores lógicos de uma proposição em termos das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possíveis combinações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dos valores lógicos das proposições componentes e dos conectivos usados.</a:t>
            </a:r>
            <a:endParaRPr/>
          </a:p>
          <a:p>
            <a:pPr indent="-227075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cada combinação 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valores-verdade e de conectivos,  a tabela-verdade fornece o valor-verdade da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expressão resultante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78" name="Google Shape;178;p12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Tabela-Verdade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Negação (não)</a:t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>
            <a:off x="0" y="1484640"/>
            <a:ext cx="12192000" cy="4671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Reflete uma negação da proposição</a:t>
            </a:r>
            <a:endParaRPr/>
          </a:p>
          <a:p>
            <a:pPr indent="-157776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Noto Sans Symbols"/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Representada por: </a:t>
            </a:r>
            <a:r>
              <a:rPr b="0" lang="pt-BR" sz="24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p, ~p, p’ (lê-se “não p”)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5" name="Google Shape;185;p13"/>
          <p:cNvGraphicFramePr/>
          <p:nvPr/>
        </p:nvGraphicFramePr>
        <p:xfrm>
          <a:off x="3048240" y="31345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3047750"/>
                <a:gridCol w="304775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¬</a:t>
                      </a: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/>
          <p:nvPr/>
        </p:nvSpPr>
        <p:spPr>
          <a:xfrm>
            <a:off x="-2029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Conjunção (e)</a:t>
            </a:r>
            <a:endParaRPr/>
          </a:p>
        </p:txBody>
      </p:sp>
      <p:sp>
        <p:nvSpPr>
          <p:cNvPr id="191" name="Google Shape;191;p14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Reflete uma noção de simultaneidade para ser verdadeira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Representada por: p ^ q  (lê-se p e q)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7776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Noto Sans Symbols"/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Verdadeira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apenas quando p e q são simultaneamente verdadeiras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Falsa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em qualquer outro caso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2" name="Google Shape;192;p14"/>
          <p:cNvGraphicFramePr/>
          <p:nvPr/>
        </p:nvGraphicFramePr>
        <p:xfrm>
          <a:off x="3048240" y="2544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2031850"/>
                <a:gridCol w="2031850"/>
                <a:gridCol w="203185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^ q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Disjunção (ou)</a:t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Reflete uma noção de que pelo menos uma das proposições deve ocorrer para a resultante ser verdadeira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Representada por: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q  (lê-se p ou q)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7776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Noto Sans Symbols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Verdadeira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quando pelo menos uma das proposições é verdadeira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Falsa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somente quando as proposições são simultaneamente falsas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9" name="Google Shape;199;p15"/>
          <p:cNvGraphicFramePr/>
          <p:nvPr/>
        </p:nvGraphicFramePr>
        <p:xfrm>
          <a:off x="3048240" y="2544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2031850"/>
                <a:gridCol w="2031850"/>
                <a:gridCol w="203185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</a:t>
                      </a: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∨</a:t>
                      </a:r>
                      <a:r>
                        <a:rPr b="1" lang="pt-BR" sz="24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q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24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3864"/>
            </a:gs>
            <a:gs pos="100000">
              <a:srgbClr val="323F4F"/>
            </a:gs>
          </a:gsLst>
          <a:lin ang="5400000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/>
        </p:nvSpPr>
        <p:spPr>
          <a:xfrm>
            <a:off x="15011" y="3013501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Hoje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/>
          <p:nvPr/>
        </p:nvSpPr>
        <p:spPr>
          <a:xfrm>
            <a:off x="-350" y="0"/>
            <a:ext cx="12192000" cy="137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Livro: Matemática Discreta e Suas Aplicações</a:t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-360" y="1219320"/>
            <a:ext cx="1219236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Capítulo 1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72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 em Material de Apoio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vro - Matemática Discreta e suas Aplicações - Livros de Ciências Exatas -  Magazine Luiza" id="211" name="Google Shape;2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65458">
            <a:off x="4329183" y="1700069"/>
            <a:ext cx="3532913" cy="462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Ordem de precedência</a:t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514350" lvl="0" marL="51507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976"/>
              <a:buFont typeface="Calibri"/>
              <a:buAutoNum type="arabicPeriod"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Conectivos entre parênteses, dos mais internos para os mais externos</a:t>
            </a:r>
            <a:endParaRPr/>
          </a:p>
          <a:p>
            <a:pPr indent="-256032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368"/>
              <a:buFont typeface="Calibri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507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976"/>
              <a:buFont typeface="Calibri"/>
              <a:buAutoNum type="arabicPeriod"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Negação (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  <a:p>
            <a:pPr indent="-256032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368"/>
              <a:buFont typeface="Calibri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507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976"/>
              <a:buFont typeface="Calibri"/>
              <a:buAutoNum type="arabicPeriod"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Conjunção (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 e Disjunção (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  <a:p>
            <a:pPr indent="-256032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368"/>
              <a:buFont typeface="Calibri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507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976"/>
              <a:buFont typeface="Calibri"/>
              <a:buAutoNum type="arabicPeriod"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Condição (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  <a:p>
            <a:pPr indent="-256032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368"/>
              <a:buFont typeface="Calibri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507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976"/>
              <a:buFont typeface="Calibri"/>
              <a:buAutoNum type="arabicPeriod"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Bicondição (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↔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3864"/>
            </a:gs>
            <a:gs pos="100000">
              <a:srgbClr val="323F4F"/>
            </a:gs>
          </a:gsLst>
          <a:lin ang="54000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0" y="2463320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Fundamentos Computacionais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-36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Fórmulas (fórmulas bem formadas – fbf)</a:t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-360" y="1219320"/>
            <a:ext cx="1219236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Sentença lógica corretamente construída sobre o alfabeto cujos símbolos são conectivos (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), parênteses, identificadores (p, q, r).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Exemplos de fórmulas: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748"/>
              <a:buFont typeface="Arial"/>
              <a:buChar char="•"/>
            </a:pP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p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 (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q)</a:t>
            </a:r>
            <a:endParaRPr/>
          </a:p>
          <a:p>
            <a:pPr indent="-256032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368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748"/>
              <a:buFont typeface="Arial"/>
              <a:buChar char="•"/>
            </a:pP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(p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 q)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endParaRPr/>
          </a:p>
          <a:p>
            <a:pPr indent="-256032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368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748"/>
              <a:buFont typeface="Arial"/>
              <a:buChar char="•"/>
            </a:pP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(p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q) ^ (p </a:t>
            </a:r>
            <a:r>
              <a:rPr b="0" i="0" lang="pt-BR" sz="2300" u="none" cap="none" strike="noStrike">
                <a:solidFill>
                  <a:srgbClr val="46465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i="0" lang="pt-BR" sz="23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 q)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5303912" y="2362340"/>
            <a:ext cx="4392488" cy="2651000"/>
          </a:xfrm>
          <a:prstGeom prst="cloudCallout">
            <a:avLst>
              <a:gd fmla="val -102056" name="adj1"/>
              <a:gd fmla="val 29527" name="adj2"/>
            </a:avLst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Quero só ver se vão fazer a nossa tabela verdade.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Vida de fórmula é tão solitária :(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/>
          <p:nvPr/>
        </p:nvSpPr>
        <p:spPr>
          <a:xfrm>
            <a:off x="0" y="0"/>
            <a:ext cx="12192000" cy="100156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Condição (se... então)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Reflete uma noção de que, a partir de uma premissa verdadeira, obrigatoriamente deve-se chegar a uma conclusão verdadeira. 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Entretanto, partindo de uma premissa falsa, qualquer conclusão pode ser considerada. 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Representada por: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  (“se p então q” ou “p implica q”)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0" y="8857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Condição (se... então)</a:t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0" y="3645000"/>
            <a:ext cx="12192000" cy="280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Falsa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quando p é verdadeira e q é falsa.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Verdadeira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caso contrário.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Dica: utilize uma das frases:</a:t>
            </a:r>
            <a:endParaRPr/>
          </a:p>
          <a:p>
            <a:pPr indent="0" lvl="1" marL="2750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Se eu for eleito, então aqui será construída uma ponte.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750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Se é pelotense, então é gaúcho.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8" name="Google Shape;238;p22"/>
          <p:cNvGraphicFramePr/>
          <p:nvPr/>
        </p:nvGraphicFramePr>
        <p:xfrm>
          <a:off x="3048240" y="13841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2031850"/>
                <a:gridCol w="2031850"/>
                <a:gridCol w="203185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→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Vera Fischer diz que não perdeu a vontade de fazer sexo aos 70 anos"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176" y="3579005"/>
            <a:ext cx="4066356" cy="305135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/>
          <p:nvPr/>
        </p:nvSpPr>
        <p:spPr>
          <a:xfrm>
            <a:off x="8400256" y="3568323"/>
            <a:ext cx="2952328" cy="3015569"/>
          </a:xfrm>
          <a:prstGeom prst="noSmoking">
            <a:avLst>
              <a:gd fmla="val 4939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/>
          <p:nvPr/>
        </p:nvSpPr>
        <p:spPr>
          <a:xfrm>
            <a:off x="0" y="1340640"/>
            <a:ext cx="12192000" cy="5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Antecedente (p) e Consequente (q):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6" name="Google Shape;246;p23"/>
          <p:cNvGraphicFramePr/>
          <p:nvPr/>
        </p:nvGraphicFramePr>
        <p:xfrm>
          <a:off x="2351640" y="197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5256350"/>
                <a:gridCol w="216000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Expressões Utilizadas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Representação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, então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→ 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implica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, logo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somente se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segue de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é uma condição suficiente para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é uma condição necessária para </a:t>
                      </a:r>
                      <a:r>
                        <a:rPr b="1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247" name="Google Shape;247;p23"/>
          <p:cNvSpPr/>
          <p:nvPr/>
        </p:nvSpPr>
        <p:spPr>
          <a:xfrm>
            <a:off x="0" y="5373360"/>
            <a:ext cx="12192000" cy="14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2743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Exemplos: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Se a chuva continuar, então o rio vai transbordar.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O fogo é uma condição necessária para a fumaça.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0" y="8857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Condição (se... então)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/>
          <p:nvPr/>
        </p:nvSpPr>
        <p:spPr>
          <a:xfrm>
            <a:off x="8688288" y="4412144"/>
            <a:ext cx="2376264" cy="1494031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Bicondição (se e somente se)</a:t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0" y="1219320"/>
            <a:ext cx="12192000" cy="50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Reflete uma noção de condição “nos dois sentidos”. 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Representada por: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↔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q  (“p se e somente se q”)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7776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Noto Sans Symbols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Verdadeira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quando p e q são ambas verdadeiras ou falsas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Falsa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quando as proposições possuem valores distintos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Dica: utilize a frase: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Se e somente se chover levarei o guarda-chuva.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6" name="Google Shape;256;p24"/>
          <p:cNvGraphicFramePr/>
          <p:nvPr/>
        </p:nvGraphicFramePr>
        <p:xfrm>
          <a:off x="2855640" y="2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2031850"/>
                <a:gridCol w="2031850"/>
                <a:gridCol w="203185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↔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FF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" name="Google Shape;257;p24"/>
          <p:cNvSpPr/>
          <p:nvPr/>
        </p:nvSpPr>
        <p:spPr>
          <a:xfrm>
            <a:off x="8400256" y="3568323"/>
            <a:ext cx="2952328" cy="3015569"/>
          </a:xfrm>
          <a:prstGeom prst="noSmoking">
            <a:avLst>
              <a:gd fmla="val 4939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Bicondição (se e somente se)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0" y="1219320"/>
            <a:ext cx="12192000" cy="50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Se Penso, logo existo.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7776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Noto Sans Symbols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4" name="Google Shape;264;p25"/>
          <p:cNvGraphicFramePr/>
          <p:nvPr/>
        </p:nvGraphicFramePr>
        <p:xfrm>
          <a:off x="2423592" y="2780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{36BB4B96-7B65-45F9-8DD7-709C806F9A55}</a:tableStyleId>
              </a:tblPr>
              <a:tblGrid>
                <a:gridCol w="1644200"/>
                <a:gridCol w="4827900"/>
              </a:tblGrid>
              <a:tr h="48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cap="none" strike="noStrike"/>
                        <a:t>Proposição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u="none" cap="none" strike="noStrike"/>
                        <a:t>Equivalência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24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 ↔ q</a:t>
                      </a:r>
                      <a:endParaRPr sz="2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2400" u="none" cap="none" strike="noStrike">
                          <a:solidFill>
                            <a:srgbClr val="292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 é necessário e suficiente para q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Tabelas-Verdade – Fórmulas </a:t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0" y="1219320"/>
            <a:ext cx="12192000" cy="50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tabela-verdade deve explicitar todas as combinações possíveis de valores lógicos</a:t>
            </a:r>
            <a:endParaRPr/>
          </a:p>
          <a:p>
            <a:pPr indent="-157776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Noto Sans Symbols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Cada fórmula atômica pode assumir dois valores lógicos:  V ou F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Tabela-Verdade da Negação: 2 linhas (2</a:t>
            </a:r>
            <a:r>
              <a:rPr b="0" baseline="3000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Tabela-Verdade da Conjunção, Disjunção, Condição: 4 linhas (2</a:t>
            </a:r>
            <a:r>
              <a:rPr b="0" baseline="3000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n fórmulas atômicas: 2</a:t>
            </a:r>
            <a:r>
              <a:rPr b="0" baseline="3000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linhas (2</a:t>
            </a:r>
            <a:r>
              <a:rPr b="0" baseline="3000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Tabelas-Verdade – Fórmulas </a:t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0" y="1291320"/>
            <a:ext cx="12192000" cy="76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Exemplo: Tabela-Verdade da fórmula: p 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(q </a:t>
            </a:r>
            <a:r>
              <a:rPr b="0" lang="pt-BR" sz="26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r)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7" name="Google Shape;277;p27"/>
          <p:cNvGraphicFramePr/>
          <p:nvPr/>
        </p:nvGraphicFramePr>
        <p:xfrm>
          <a:off x="2495640" y="2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1353600"/>
                <a:gridCol w="1353600"/>
                <a:gridCol w="1353600"/>
                <a:gridCol w="1353600"/>
                <a:gridCol w="135395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q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∧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r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∨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(q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∧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r)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Tautologia ou Contradição</a:t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Seja w uma fórmula. Então: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dita uma </a:t>
            </a:r>
            <a:r>
              <a:rPr b="0" i="1" lang="pt-B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tautologia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verdadeira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ou seja, se for </a:t>
            </a:r>
            <a:r>
              <a:rPr b="0" lang="pt-BR" sz="2400">
                <a:solidFill>
                  <a:schemeClr val="dk1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verdadeira para todas as combinações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possíveis de valores de sentenças variáveis.</a:t>
            </a:r>
            <a:endParaRPr/>
          </a:p>
          <a:p>
            <a:pPr indent="-227075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3620" marR="0" rtl="0" algn="l">
              <a:spcBef>
                <a:spcPts val="0"/>
              </a:spcBef>
              <a:spcAft>
                <a:spcPts val="0"/>
              </a:spcAft>
              <a:buClr>
                <a:srgbClr val="727CA3"/>
              </a:buClr>
              <a:buSzPts val="1824"/>
              <a:buFont typeface="Arial"/>
              <a:buChar char="•"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dita uma </a:t>
            </a:r>
            <a:r>
              <a:rPr b="0" i="1" lang="pt-B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contradição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falsa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ou seja, se for </a:t>
            </a:r>
            <a:r>
              <a:rPr b="0" lang="pt-BR" sz="24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falsa para todas as combinações</a:t>
            </a:r>
            <a:r>
              <a:rPr b="0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possíveis de valores de sentenças variáveis.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-473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Tautologia ou Contradição</a:t>
            </a:r>
            <a:endParaRPr/>
          </a:p>
        </p:txBody>
      </p:sp>
      <p:sp>
        <p:nvSpPr>
          <p:cNvPr id="289" name="Google Shape;289;p29"/>
          <p:cNvSpPr/>
          <p:nvPr/>
        </p:nvSpPr>
        <p:spPr>
          <a:xfrm>
            <a:off x="-473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Exemplos: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fórmula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 é uma tautologia.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Vai chover amanhã ou não vai chover amanhã.</a:t>
            </a:r>
            <a:endParaRPr/>
          </a:p>
          <a:p>
            <a:pPr indent="-227076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fórmula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 é uma contradição.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Gill Sans"/>
                <a:ea typeface="Gill Sans"/>
                <a:cs typeface="Gill Sans"/>
                <a:sym typeface="Gill Sans"/>
              </a:rPr>
              <a:t>Hoje é terça-feira e hoje não é terça-feira.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0" name="Google Shape;290;p29"/>
          <p:cNvGraphicFramePr/>
          <p:nvPr/>
        </p:nvGraphicFramePr>
        <p:xfrm>
          <a:off x="3388147" y="4120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{C20A0E28-F56F-4C51-AE8F-991FEBEF6C94}</a:tableStyleId>
              </a:tblPr>
              <a:tblGrid>
                <a:gridCol w="1353600"/>
                <a:gridCol w="1353600"/>
                <a:gridCol w="1353600"/>
                <a:gridCol w="1353950"/>
              </a:tblGrid>
              <a:tr h="4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¬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∨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¬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∧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¬</a:t>
                      </a:r>
                      <a:r>
                        <a:rPr b="1" lang="pt-BR" sz="18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9FB8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94BAC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3864"/>
            </a:gs>
            <a:gs pos="100000">
              <a:srgbClr val="323F4F"/>
            </a:gs>
          </a:gsLst>
          <a:lin ang="54000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15011" y="3013501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Aula anterior – revis</a:t>
            </a:r>
            <a:r>
              <a:rPr b="0" lang="pt-BR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ão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-36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Referências Bibliográficas:</a:t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0" y="1219320"/>
            <a:ext cx="1219164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Matemática Discreta e Suas Aplicações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 Rosen, Kenneth H. [tradução João G. Giudice]. 6ª edição. São Paulo. Mc Graw-Hill. 2009. 986p.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Fundamentos Matemáticos para Ciência da Computação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 GERSTING, Judith L. 4ª edição. Rio de Janeiro. LTC. 2001</a:t>
            </a:r>
            <a:endParaRPr/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Matemática Discreta para computação e informática</a:t>
            </a:r>
            <a:r>
              <a:rPr b="0" lang="pt-BR"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 MENEZES, Paulo Blauth. Porto Alegre. Sagra Luzzato. 2004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-36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Exercícios: Questões 1 até 4</a:t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0" y="1219320"/>
            <a:ext cx="1219164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arenR"/>
            </a:pPr>
            <a:r>
              <a:rPr b="1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das sentenças a seguir são proposições: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lua é um satélite da terra.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Viajaremos amanhã.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Nove é um número primo.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Amanhã irá chover?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 dia lindo!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x2 – 4 = 0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+ 3 / 2 = (5 + 3) /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/>
          <p:nvPr/>
        </p:nvSpPr>
        <p:spPr>
          <a:xfrm>
            <a:off x="-36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Exercícios: Questões 1 até 4</a:t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0" y="1219320"/>
            <a:ext cx="1219164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arenR" startAt="2"/>
            </a:pPr>
            <a:r>
              <a:rPr b="1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 o valor lógico de cada uma das proposições a seguir? Apresente o desenvolvimento.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é par ou 6 é ímpar.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é par e 6 é ímpar.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é ímpar ou 6 é ímpar.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 é ímpar e 6 é ímpar.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-36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Exercícios: Questões 1 até 4</a:t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0" y="1219320"/>
            <a:ext cx="1219164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arenR" startAt="3"/>
            </a:pPr>
            <a:r>
              <a:rPr b="1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Sabendo que os valores-verdade das proposições p e q são respectivamente V e F, determine o valor lógico (V ou F) de cada uma das seguintes proposições: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b="0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 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¬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b="0" lang="pt-BR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/>
          <p:nvPr/>
        </p:nvSpPr>
        <p:spPr>
          <a:xfrm>
            <a:off x="-36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Exercícios: Questões 1 até 4</a:t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0" y="1219320"/>
            <a:ext cx="1219164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arenR" startAt="4"/>
            </a:pPr>
            <a:r>
              <a:rPr b="1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o “p” em cada um dos seguintes casos: 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= V    e    p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∧</a:t>
            </a: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q = F </a:t>
            </a:r>
            <a:endParaRPr/>
          </a:p>
          <a:p>
            <a:pPr indent="-1333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= F    e    p </a:t>
            </a:r>
            <a:r>
              <a:rPr b="0" i="0" lang="pt-BR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∨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 = F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-99392"/>
            <a:ext cx="12192000" cy="989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0" y="1219320"/>
            <a:ext cx="12192000" cy="563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108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8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Artigo: </a:t>
            </a:r>
            <a:r>
              <a:rPr b="0" i="1" lang="pt-BR" sz="2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Em paz com os números</a:t>
            </a:r>
            <a:endParaRPr/>
          </a:p>
          <a:p>
            <a:pPr indent="0" lvl="0" marL="108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8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Exemplo de Questões</a:t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0" y="1484640"/>
            <a:ext cx="12192000" cy="4671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Angelo mentiu, então ele é culpado. Logo: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a) Se Angelo não é culpado, então ele não mentiu.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b) Angelo é culpado;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c) Se Angelo não mentiu, então ele não é culpado;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d) Angelo mentiu;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e) Se Angelo é culpado, então ele mentiu.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Surfo ou estudo. Fumo ou não surfo. Velejo ou não estudo. Ora, não velejo.  Assim: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a) estudo e fumo;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b) não fumo e surfo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c) não velejo e não fumo;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d) estudo e não fumo;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e) fumo e surfo.</a:t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Exemplo de Questões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Considere verdadeira a declaração:  “Toda criança gosta de brincar”.  Com relação a essa declaração, assinale a opção que corresponde a uma argumentação correta.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a) Como Marcelo não é criança, não gosta de brincar.</a:t>
            </a:r>
            <a:endParaRPr b="0"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b) Como Marcelo não é criança, gosta de brincar.</a:t>
            </a:r>
            <a:endParaRPr b="0"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66666"/>
                </a:solidFill>
              </a:rPr>
              <a:t>c) Como João não gosta de brincar, então não é criança.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d) Como João gosta de brincar, então é criança.</a:t>
            </a:r>
            <a:endParaRPr b="0" sz="2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Exemplo de Questões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f0e88127a_0_0"/>
          <p:cNvSpPr/>
          <p:nvPr/>
        </p:nvSpPr>
        <p:spPr>
          <a:xfrm>
            <a:off x="0" y="1219320"/>
            <a:ext cx="12192000" cy="4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Considere verdadeira a declaração:  “Toda criança gosta de brincar”.  Com relação a essa declaração, assinale a opção que corresponde a uma argumentação correta.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a) Como Marcelo não é criança, não gosta de brincar.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b) Como Marcelo não é criança, gosta de brincar.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c) Como João não gosta de brincar, então não é criança.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d) Como João gosta de brincar, então é criança.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df0e88127a_0_0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Exemplo de Questões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0" y="1219320"/>
            <a:ext cx="12192000" cy="493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72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Conceitos importantes: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Proposição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Conectivos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Tabela-verdade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Tautologia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617940" marR="0" rtl="0" algn="l">
              <a:spcBef>
                <a:spcPts val="0"/>
              </a:spcBef>
              <a:spcAft>
                <a:spcPts val="0"/>
              </a:spcAft>
              <a:buClr>
                <a:srgbClr val="9FB8CD"/>
              </a:buClr>
              <a:buSzPts val="1824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464653"/>
                </a:solidFill>
                <a:latin typeface="Arial"/>
                <a:ea typeface="Arial"/>
                <a:cs typeface="Arial"/>
                <a:sym typeface="Arial"/>
              </a:rPr>
              <a:t>Contradição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Lógica Formal (Lógica Matemática)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2007-07-30T01:07:36Z</dcterms:created>
  <dc:creator>Gladimir Ceroni Catarino</dc:creator>
</cp:coreProperties>
</file>